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セザンヌ Bold" panose="020B0600070205080204" charset="-128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セザンヌ Medium" panose="020B0600070205080204" charset="-128"/>
      <p:regular r:id="rId10"/>
    </p:embeddedFont>
    <p:embeddedFont>
      <p:font typeface="セザンヌ Ultra-Bold" panose="020B0600070205080204" charset="-128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0734" y="300734"/>
            <a:ext cx="17686532" cy="9685532"/>
            <a:chOff x="0" y="0"/>
            <a:chExt cx="4658181" cy="25509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8181" cy="2550922"/>
            </a:xfrm>
            <a:custGeom>
              <a:avLst/>
              <a:gdLst/>
              <a:ahLst/>
              <a:cxnLst/>
              <a:rect l="l" t="t" r="r" b="b"/>
              <a:pathLst>
                <a:path w="4658181" h="2550922">
                  <a:moveTo>
                    <a:pt x="8755" y="0"/>
                  </a:moveTo>
                  <a:lnTo>
                    <a:pt x="4649427" y="0"/>
                  </a:lnTo>
                  <a:cubicBezTo>
                    <a:pt x="4651749" y="0"/>
                    <a:pt x="4653975" y="922"/>
                    <a:pt x="4655617" y="2564"/>
                  </a:cubicBezTo>
                  <a:cubicBezTo>
                    <a:pt x="4657259" y="4206"/>
                    <a:pt x="4658181" y="6433"/>
                    <a:pt x="4658181" y="8755"/>
                  </a:cubicBezTo>
                  <a:lnTo>
                    <a:pt x="4658181" y="2542168"/>
                  </a:lnTo>
                  <a:cubicBezTo>
                    <a:pt x="4658181" y="2547002"/>
                    <a:pt x="4654262" y="2550922"/>
                    <a:pt x="4649427" y="2550922"/>
                  </a:cubicBezTo>
                  <a:lnTo>
                    <a:pt x="8755" y="2550922"/>
                  </a:lnTo>
                  <a:cubicBezTo>
                    <a:pt x="6433" y="2550922"/>
                    <a:pt x="4206" y="2550000"/>
                    <a:pt x="2564" y="2548358"/>
                  </a:cubicBezTo>
                  <a:cubicBezTo>
                    <a:pt x="922" y="2546716"/>
                    <a:pt x="0" y="2544489"/>
                    <a:pt x="0" y="2542168"/>
                  </a:cubicBezTo>
                  <a:lnTo>
                    <a:pt x="0" y="8755"/>
                  </a:lnTo>
                  <a:cubicBezTo>
                    <a:pt x="0" y="3920"/>
                    <a:pt x="3920" y="0"/>
                    <a:pt x="8755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19075"/>
              <a:ext cx="4658181" cy="2769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8673" y="813908"/>
            <a:ext cx="1012658" cy="1012658"/>
            <a:chOff x="0" y="0"/>
            <a:chExt cx="1350210" cy="1350210"/>
          </a:xfrm>
        </p:grpSpPr>
        <p:sp>
          <p:nvSpPr>
            <p:cNvPr id="6" name="AutoShape 6"/>
            <p:cNvSpPr/>
            <p:nvPr/>
          </p:nvSpPr>
          <p:spPr>
            <a:xfrm>
              <a:off x="0" y="14061"/>
              <a:ext cx="1350210" cy="0"/>
            </a:xfrm>
            <a:prstGeom prst="line">
              <a:avLst/>
            </a:prstGeom>
            <a:ln w="28121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14061" y="0"/>
              <a:ext cx="0" cy="1350210"/>
            </a:xfrm>
            <a:prstGeom prst="line">
              <a:avLst/>
            </a:prstGeom>
            <a:ln w="28121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6469977" y="813908"/>
            <a:ext cx="1012658" cy="1012658"/>
            <a:chOff x="0" y="0"/>
            <a:chExt cx="1350210" cy="1350210"/>
          </a:xfrm>
        </p:grpSpPr>
        <p:sp>
          <p:nvSpPr>
            <p:cNvPr id="9" name="AutoShape 9"/>
            <p:cNvSpPr/>
            <p:nvPr/>
          </p:nvSpPr>
          <p:spPr>
            <a:xfrm>
              <a:off x="0" y="14061"/>
              <a:ext cx="1350210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1337510" y="0"/>
              <a:ext cx="0" cy="135021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808673" y="8441897"/>
            <a:ext cx="1012658" cy="1012658"/>
            <a:chOff x="0" y="0"/>
            <a:chExt cx="1350210" cy="1350210"/>
          </a:xfrm>
        </p:grpSpPr>
        <p:sp>
          <p:nvSpPr>
            <p:cNvPr id="12" name="AutoShape 12"/>
            <p:cNvSpPr/>
            <p:nvPr/>
          </p:nvSpPr>
          <p:spPr>
            <a:xfrm>
              <a:off x="0" y="1337510"/>
              <a:ext cx="1350210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14061" y="0"/>
              <a:ext cx="0" cy="135021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6469977" y="8441897"/>
            <a:ext cx="1012658" cy="1012658"/>
            <a:chOff x="0" y="0"/>
            <a:chExt cx="1350210" cy="1350210"/>
          </a:xfrm>
        </p:grpSpPr>
        <p:sp>
          <p:nvSpPr>
            <p:cNvPr id="15" name="AutoShape 15"/>
            <p:cNvSpPr/>
            <p:nvPr/>
          </p:nvSpPr>
          <p:spPr>
            <a:xfrm>
              <a:off x="0" y="1337510"/>
              <a:ext cx="1350210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1337510" y="0"/>
              <a:ext cx="0" cy="135021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3190875" y="4018566"/>
            <a:ext cx="11906250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999" b="1" spc="199">
                <a:solidFill>
                  <a:srgbClr val="FFFFFF"/>
                </a:solidFill>
                <a:latin typeface="セザンヌ Ultra-Bold"/>
                <a:ea typeface="セザンヌ Ultra-Bold"/>
                <a:cs typeface="セザンヌ Ultra-Bold"/>
                <a:sym typeface="セザンヌ Ultra-Bold"/>
              </a:rPr>
              <a:t>先端技術・ビジネス動向研究会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90875" y="5218109"/>
            <a:ext cx="11906250" cy="79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2800" spc="140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一般財団法人　関西情報センター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0734" y="300734"/>
            <a:ext cx="17686532" cy="9685532"/>
            <a:chOff x="0" y="0"/>
            <a:chExt cx="4658181" cy="25509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8181" cy="2550922"/>
            </a:xfrm>
            <a:custGeom>
              <a:avLst/>
              <a:gdLst/>
              <a:ahLst/>
              <a:cxnLst/>
              <a:rect l="l" t="t" r="r" b="b"/>
              <a:pathLst>
                <a:path w="4658181" h="2550922">
                  <a:moveTo>
                    <a:pt x="8755" y="0"/>
                  </a:moveTo>
                  <a:lnTo>
                    <a:pt x="4649427" y="0"/>
                  </a:lnTo>
                  <a:cubicBezTo>
                    <a:pt x="4651749" y="0"/>
                    <a:pt x="4653975" y="922"/>
                    <a:pt x="4655617" y="2564"/>
                  </a:cubicBezTo>
                  <a:cubicBezTo>
                    <a:pt x="4657259" y="4206"/>
                    <a:pt x="4658181" y="6433"/>
                    <a:pt x="4658181" y="8755"/>
                  </a:cubicBezTo>
                  <a:lnTo>
                    <a:pt x="4658181" y="2542168"/>
                  </a:lnTo>
                  <a:cubicBezTo>
                    <a:pt x="4658181" y="2547002"/>
                    <a:pt x="4654262" y="2550922"/>
                    <a:pt x="4649427" y="2550922"/>
                  </a:cubicBezTo>
                  <a:lnTo>
                    <a:pt x="8755" y="2550922"/>
                  </a:lnTo>
                  <a:cubicBezTo>
                    <a:pt x="6433" y="2550922"/>
                    <a:pt x="4206" y="2550000"/>
                    <a:pt x="2564" y="2548358"/>
                  </a:cubicBezTo>
                  <a:cubicBezTo>
                    <a:pt x="922" y="2546716"/>
                    <a:pt x="0" y="2544489"/>
                    <a:pt x="0" y="2542168"/>
                  </a:cubicBezTo>
                  <a:lnTo>
                    <a:pt x="0" y="8755"/>
                  </a:lnTo>
                  <a:cubicBezTo>
                    <a:pt x="0" y="3920"/>
                    <a:pt x="3920" y="0"/>
                    <a:pt x="87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19075"/>
              <a:ext cx="4658181" cy="2769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5159" y="0"/>
            <a:ext cx="7277683" cy="1190465"/>
            <a:chOff x="0" y="0"/>
            <a:chExt cx="2695438" cy="440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95438" cy="440913"/>
            </a:xfrm>
            <a:custGeom>
              <a:avLst/>
              <a:gdLst/>
              <a:ahLst/>
              <a:cxnLst/>
              <a:rect l="l" t="t" r="r" b="b"/>
              <a:pathLst>
                <a:path w="2695438" h="440913">
                  <a:moveTo>
                    <a:pt x="21276" y="0"/>
                  </a:moveTo>
                  <a:lnTo>
                    <a:pt x="2674162" y="0"/>
                  </a:lnTo>
                  <a:cubicBezTo>
                    <a:pt x="2685913" y="0"/>
                    <a:pt x="2695438" y="9525"/>
                    <a:pt x="2695438" y="21276"/>
                  </a:cubicBezTo>
                  <a:lnTo>
                    <a:pt x="2695438" y="419637"/>
                  </a:lnTo>
                  <a:cubicBezTo>
                    <a:pt x="2695438" y="431388"/>
                    <a:pt x="2685913" y="440913"/>
                    <a:pt x="2674162" y="440913"/>
                  </a:cubicBezTo>
                  <a:lnTo>
                    <a:pt x="21276" y="440913"/>
                  </a:lnTo>
                  <a:cubicBezTo>
                    <a:pt x="9525" y="440913"/>
                    <a:pt x="0" y="431388"/>
                    <a:pt x="0" y="419637"/>
                  </a:cubicBezTo>
                  <a:lnTo>
                    <a:pt x="0" y="21276"/>
                  </a:lnTo>
                  <a:cubicBezTo>
                    <a:pt x="0" y="9525"/>
                    <a:pt x="9525" y="0"/>
                    <a:pt x="21276" y="0"/>
                  </a:cubicBezTo>
                  <a:close/>
                </a:path>
              </a:pathLst>
            </a:custGeom>
            <a:solidFill>
              <a:srgbClr val="00AAC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61925"/>
              <a:ext cx="2695438" cy="60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673" y="813908"/>
            <a:ext cx="1012658" cy="1012658"/>
            <a:chOff x="0" y="0"/>
            <a:chExt cx="1350210" cy="1350210"/>
          </a:xfrm>
        </p:grpSpPr>
        <p:sp>
          <p:nvSpPr>
            <p:cNvPr id="9" name="AutoShape 9"/>
            <p:cNvSpPr/>
            <p:nvPr/>
          </p:nvSpPr>
          <p:spPr>
            <a:xfrm>
              <a:off x="0" y="14061"/>
              <a:ext cx="1350210" cy="0"/>
            </a:xfrm>
            <a:prstGeom prst="line">
              <a:avLst/>
            </a:prstGeom>
            <a:ln w="28121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14061" y="0"/>
              <a:ext cx="0" cy="1350210"/>
            </a:xfrm>
            <a:prstGeom prst="line">
              <a:avLst/>
            </a:prstGeom>
            <a:ln w="28121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6469977" y="813908"/>
            <a:ext cx="1012658" cy="1012658"/>
            <a:chOff x="0" y="0"/>
            <a:chExt cx="1350210" cy="1350210"/>
          </a:xfrm>
        </p:grpSpPr>
        <p:sp>
          <p:nvSpPr>
            <p:cNvPr id="12" name="AutoShape 12"/>
            <p:cNvSpPr/>
            <p:nvPr/>
          </p:nvSpPr>
          <p:spPr>
            <a:xfrm>
              <a:off x="0" y="14061"/>
              <a:ext cx="1350210" cy="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1337510" y="0"/>
              <a:ext cx="0" cy="135021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808673" y="8441897"/>
            <a:ext cx="1012658" cy="1012658"/>
            <a:chOff x="0" y="0"/>
            <a:chExt cx="1350210" cy="1350210"/>
          </a:xfrm>
        </p:grpSpPr>
        <p:sp>
          <p:nvSpPr>
            <p:cNvPr id="15" name="AutoShape 15"/>
            <p:cNvSpPr/>
            <p:nvPr/>
          </p:nvSpPr>
          <p:spPr>
            <a:xfrm>
              <a:off x="0" y="1337510"/>
              <a:ext cx="1350210" cy="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14061" y="0"/>
              <a:ext cx="0" cy="135021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6469977" y="8441897"/>
            <a:ext cx="1012658" cy="1012658"/>
            <a:chOff x="0" y="0"/>
            <a:chExt cx="1350210" cy="1350210"/>
          </a:xfrm>
        </p:grpSpPr>
        <p:sp>
          <p:nvSpPr>
            <p:cNvPr id="18" name="AutoShape 18"/>
            <p:cNvSpPr/>
            <p:nvPr/>
          </p:nvSpPr>
          <p:spPr>
            <a:xfrm>
              <a:off x="0" y="1337510"/>
              <a:ext cx="1350210" cy="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1337510" y="0"/>
              <a:ext cx="0" cy="135021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5858544" y="-19130"/>
            <a:ext cx="6570911" cy="83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2999" b="1" spc="899">
                <a:solidFill>
                  <a:srgbClr val="FFFFFF"/>
                </a:solidFill>
                <a:latin typeface="セザンヌ Ultra-Bold"/>
                <a:ea typeface="セザンヌ Ultra-Bold"/>
                <a:cs typeface="セザンヌ Ultra-Bold"/>
                <a:sym typeface="セザンヌ Ultra-Bold"/>
              </a:rPr>
              <a:t>年間スケジュール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790700" y="4303267"/>
            <a:ext cx="14706600" cy="0"/>
          </a:xfrm>
          <a:prstGeom prst="line">
            <a:avLst/>
          </a:prstGeom>
          <a:ln w="19050" cap="flat">
            <a:solidFill>
              <a:srgbClr val="00AAC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5858544" y="2633674"/>
            <a:ext cx="6872607" cy="4640578"/>
            <a:chOff x="0" y="0"/>
            <a:chExt cx="9163476" cy="6187437"/>
          </a:xfrm>
        </p:grpSpPr>
        <p:grpSp>
          <p:nvGrpSpPr>
            <p:cNvPr id="23" name="Group 23"/>
            <p:cNvGrpSpPr/>
            <p:nvPr/>
          </p:nvGrpSpPr>
          <p:grpSpPr>
            <a:xfrm>
              <a:off x="1245580" y="2099863"/>
              <a:ext cx="327455" cy="327455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C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0" y="24397"/>
              <a:ext cx="2818614" cy="1578424"/>
            </a:xfrm>
            <a:custGeom>
              <a:avLst/>
              <a:gdLst/>
              <a:ahLst/>
              <a:cxnLst/>
              <a:rect l="l" t="t" r="r" b="b"/>
              <a:pathLst>
                <a:path w="2818614" h="1578424">
                  <a:moveTo>
                    <a:pt x="0" y="0"/>
                  </a:moveTo>
                  <a:lnTo>
                    <a:pt x="2818614" y="0"/>
                  </a:lnTo>
                  <a:lnTo>
                    <a:pt x="2818614" y="1578424"/>
                  </a:lnTo>
                  <a:lnTo>
                    <a:pt x="0" y="157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387712" y="86718"/>
              <a:ext cx="2043191" cy="80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2400" b="1" spc="12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第1回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2260280" y="24397"/>
              <a:ext cx="2818614" cy="1578424"/>
            </a:xfrm>
            <a:custGeom>
              <a:avLst/>
              <a:gdLst/>
              <a:ahLst/>
              <a:cxnLst/>
              <a:rect l="l" t="t" r="r" b="b"/>
              <a:pathLst>
                <a:path w="2818614" h="1578424">
                  <a:moveTo>
                    <a:pt x="0" y="0"/>
                  </a:moveTo>
                  <a:lnTo>
                    <a:pt x="2818614" y="0"/>
                  </a:lnTo>
                  <a:lnTo>
                    <a:pt x="2818614" y="1578424"/>
                  </a:lnTo>
                  <a:lnTo>
                    <a:pt x="0" y="157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386350" y="57716"/>
              <a:ext cx="2570254" cy="80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2400" b="1" spc="12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第2回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3505859" y="2087163"/>
              <a:ext cx="327455" cy="327455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C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5603667" y="2073724"/>
              <a:ext cx="340525" cy="34052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C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608939" y="2073724"/>
              <a:ext cx="327455" cy="32745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C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4354669" y="0"/>
              <a:ext cx="2838522" cy="1578424"/>
            </a:xfrm>
            <a:custGeom>
              <a:avLst/>
              <a:gdLst/>
              <a:ahLst/>
              <a:cxnLst/>
              <a:rect l="l" t="t" r="r" b="b"/>
              <a:pathLst>
                <a:path w="2838522" h="1578424">
                  <a:moveTo>
                    <a:pt x="0" y="0"/>
                  </a:moveTo>
                  <a:lnTo>
                    <a:pt x="2838521" y="0"/>
                  </a:lnTo>
                  <a:lnTo>
                    <a:pt x="2838521" y="1578424"/>
                  </a:lnTo>
                  <a:lnTo>
                    <a:pt x="0" y="157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353" b="-353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4745119" y="62321"/>
              <a:ext cx="2057622" cy="80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2400" b="1" spc="12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第3回</a:t>
              </a:r>
            </a:p>
          </p:txBody>
        </p:sp>
        <p:sp>
          <p:nvSpPr>
            <p:cNvPr id="41" name="Freeform 41"/>
            <p:cNvSpPr/>
            <p:nvPr/>
          </p:nvSpPr>
          <p:spPr>
            <a:xfrm>
              <a:off x="6344861" y="0"/>
              <a:ext cx="2818614" cy="1578424"/>
            </a:xfrm>
            <a:custGeom>
              <a:avLst/>
              <a:gdLst/>
              <a:ahLst/>
              <a:cxnLst/>
              <a:rect l="l" t="t" r="r" b="b"/>
              <a:pathLst>
                <a:path w="2818614" h="1578424">
                  <a:moveTo>
                    <a:pt x="0" y="0"/>
                  </a:moveTo>
                  <a:lnTo>
                    <a:pt x="2818615" y="0"/>
                  </a:lnTo>
                  <a:lnTo>
                    <a:pt x="2818615" y="1578424"/>
                  </a:lnTo>
                  <a:lnTo>
                    <a:pt x="0" y="157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6732573" y="62321"/>
              <a:ext cx="2043191" cy="80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2400" b="1" spc="12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第4回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653637" y="4935854"/>
              <a:ext cx="6451571" cy="1251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100" spc="105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年間4回程度の研究会を開催します。（対面開催を予定）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817496" y="2380622"/>
              <a:ext cx="3908172" cy="1939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19"/>
                </a:lnSpc>
              </a:pPr>
              <a:r>
                <a:rPr lang="en-US" sz="3199" b="1" spc="159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研究会の</a:t>
              </a:r>
            </a:p>
            <a:p>
              <a:pPr marL="0" lvl="0" indent="0" algn="ctr">
                <a:lnSpc>
                  <a:spcPts val="5119"/>
                </a:lnSpc>
                <a:spcBef>
                  <a:spcPct val="0"/>
                </a:spcBef>
              </a:pPr>
              <a:r>
                <a:rPr lang="en-US" sz="3199" b="1" spc="159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開催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3436581" y="2633674"/>
            <a:ext cx="3450142" cy="5114295"/>
            <a:chOff x="0" y="0"/>
            <a:chExt cx="4600189" cy="6819060"/>
          </a:xfrm>
        </p:grpSpPr>
        <p:sp>
          <p:nvSpPr>
            <p:cNvPr id="46" name="TextBox 46"/>
            <p:cNvSpPr txBox="1"/>
            <p:nvPr/>
          </p:nvSpPr>
          <p:spPr>
            <a:xfrm>
              <a:off x="0" y="4449876"/>
              <a:ext cx="4600189" cy="236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100" spc="105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年度末に、1年間の研究成果をまとめた「KIIS　Next Frontier Report(仮称)」をお届けします。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2136367" y="2075466"/>
              <a:ext cx="327455" cy="32745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C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890787" y="0"/>
              <a:ext cx="2818614" cy="1578424"/>
            </a:xfrm>
            <a:custGeom>
              <a:avLst/>
              <a:gdLst/>
              <a:ahLst/>
              <a:cxnLst/>
              <a:rect l="l" t="t" r="r" b="b"/>
              <a:pathLst>
                <a:path w="2818614" h="1578424">
                  <a:moveTo>
                    <a:pt x="0" y="0"/>
                  </a:moveTo>
                  <a:lnTo>
                    <a:pt x="2818615" y="0"/>
                  </a:lnTo>
                  <a:lnTo>
                    <a:pt x="2818615" y="1578424"/>
                  </a:lnTo>
                  <a:lnTo>
                    <a:pt x="0" y="157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51"/>
            <p:cNvSpPr txBox="1"/>
            <p:nvPr/>
          </p:nvSpPr>
          <p:spPr>
            <a:xfrm>
              <a:off x="1278499" y="-19778"/>
              <a:ext cx="2043191" cy="80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2400" b="1" spc="12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報告書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270984" y="2380622"/>
              <a:ext cx="4058222" cy="1939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19"/>
                </a:lnSpc>
              </a:pPr>
              <a:r>
                <a:rPr lang="en-US" sz="3199" b="1" spc="159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報告書の</a:t>
              </a:r>
            </a:p>
            <a:p>
              <a:pPr marL="0" lvl="0" indent="0" algn="ctr">
                <a:lnSpc>
                  <a:spcPts val="5119"/>
                </a:lnSpc>
                <a:spcBef>
                  <a:spcPct val="0"/>
                </a:spcBef>
              </a:pPr>
              <a:r>
                <a:rPr lang="en-US" sz="3199" b="1" spc="159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お届け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425599" y="2633674"/>
            <a:ext cx="4286250" cy="5876350"/>
            <a:chOff x="0" y="0"/>
            <a:chExt cx="5715000" cy="7835133"/>
          </a:xfrm>
        </p:grpSpPr>
        <p:sp>
          <p:nvSpPr>
            <p:cNvPr id="54" name="TextBox 54"/>
            <p:cNvSpPr txBox="1"/>
            <p:nvPr/>
          </p:nvSpPr>
          <p:spPr>
            <a:xfrm>
              <a:off x="0" y="4907150"/>
              <a:ext cx="5715000" cy="2927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</a:pPr>
              <a:r>
                <a:rPr lang="en-US" sz="2100" spc="105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参加を希望される方は、所定のフォームを通じて研究会への入会申込みを行ってください。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100" spc="105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（個人または部署/チームでの参加が可能です）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617127" y="2380622"/>
              <a:ext cx="4480745" cy="1939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19"/>
                </a:lnSpc>
              </a:pPr>
              <a:r>
                <a:rPr lang="en-US" sz="3199" b="1" spc="159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研究会</a:t>
              </a:r>
            </a:p>
            <a:p>
              <a:pPr marL="0" lvl="0" indent="0" algn="ctr">
                <a:lnSpc>
                  <a:spcPts val="5119"/>
                </a:lnSpc>
                <a:spcBef>
                  <a:spcPct val="0"/>
                </a:spcBef>
              </a:pPr>
              <a:r>
                <a:rPr lang="en-US" sz="3199" b="1" spc="159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入会</a:t>
              </a:r>
            </a:p>
          </p:txBody>
        </p:sp>
        <p:sp>
          <p:nvSpPr>
            <p:cNvPr id="56" name="Freeform 56"/>
            <p:cNvSpPr/>
            <p:nvPr/>
          </p:nvSpPr>
          <p:spPr>
            <a:xfrm>
              <a:off x="1448193" y="0"/>
              <a:ext cx="2818614" cy="1578424"/>
            </a:xfrm>
            <a:custGeom>
              <a:avLst/>
              <a:gdLst/>
              <a:ahLst/>
              <a:cxnLst/>
              <a:rect l="l" t="t" r="r" b="b"/>
              <a:pathLst>
                <a:path w="2818614" h="1578424">
                  <a:moveTo>
                    <a:pt x="0" y="0"/>
                  </a:moveTo>
                  <a:lnTo>
                    <a:pt x="2818614" y="0"/>
                  </a:lnTo>
                  <a:lnTo>
                    <a:pt x="2818614" y="1578424"/>
                  </a:lnTo>
                  <a:lnTo>
                    <a:pt x="0" y="157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7"/>
            <p:cNvSpPr txBox="1"/>
            <p:nvPr/>
          </p:nvSpPr>
          <p:spPr>
            <a:xfrm>
              <a:off x="1835904" y="62321"/>
              <a:ext cx="2043191" cy="808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2400" b="1" spc="12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rPr>
                <a:t>入会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2693772" y="2030108"/>
              <a:ext cx="327455" cy="327455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AC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76200" y="-85725"/>
                <a:ext cx="6604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553" y="405413"/>
            <a:ext cx="17686532" cy="9685532"/>
            <a:chOff x="0" y="0"/>
            <a:chExt cx="4658181" cy="25509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8181" cy="2550922"/>
            </a:xfrm>
            <a:custGeom>
              <a:avLst/>
              <a:gdLst/>
              <a:ahLst/>
              <a:cxnLst/>
              <a:rect l="l" t="t" r="r" b="b"/>
              <a:pathLst>
                <a:path w="4658181" h="2550922">
                  <a:moveTo>
                    <a:pt x="8755" y="0"/>
                  </a:moveTo>
                  <a:lnTo>
                    <a:pt x="4649427" y="0"/>
                  </a:lnTo>
                  <a:cubicBezTo>
                    <a:pt x="4651749" y="0"/>
                    <a:pt x="4653975" y="922"/>
                    <a:pt x="4655617" y="2564"/>
                  </a:cubicBezTo>
                  <a:cubicBezTo>
                    <a:pt x="4657259" y="4206"/>
                    <a:pt x="4658181" y="6433"/>
                    <a:pt x="4658181" y="8755"/>
                  </a:cubicBezTo>
                  <a:lnTo>
                    <a:pt x="4658181" y="2542168"/>
                  </a:lnTo>
                  <a:cubicBezTo>
                    <a:pt x="4658181" y="2547002"/>
                    <a:pt x="4654262" y="2550922"/>
                    <a:pt x="4649427" y="2550922"/>
                  </a:cubicBezTo>
                  <a:lnTo>
                    <a:pt x="8755" y="2550922"/>
                  </a:lnTo>
                  <a:cubicBezTo>
                    <a:pt x="6433" y="2550922"/>
                    <a:pt x="4206" y="2550000"/>
                    <a:pt x="2564" y="2548358"/>
                  </a:cubicBezTo>
                  <a:cubicBezTo>
                    <a:pt x="922" y="2546716"/>
                    <a:pt x="0" y="2544489"/>
                    <a:pt x="0" y="2542168"/>
                  </a:cubicBezTo>
                  <a:lnTo>
                    <a:pt x="0" y="8755"/>
                  </a:lnTo>
                  <a:cubicBezTo>
                    <a:pt x="0" y="3920"/>
                    <a:pt x="3920" y="0"/>
                    <a:pt x="87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19075"/>
              <a:ext cx="4658181" cy="2769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5159" y="0"/>
            <a:ext cx="7277683" cy="1190465"/>
            <a:chOff x="0" y="0"/>
            <a:chExt cx="2695438" cy="440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95438" cy="440913"/>
            </a:xfrm>
            <a:custGeom>
              <a:avLst/>
              <a:gdLst/>
              <a:ahLst/>
              <a:cxnLst/>
              <a:rect l="l" t="t" r="r" b="b"/>
              <a:pathLst>
                <a:path w="2695438" h="440913">
                  <a:moveTo>
                    <a:pt x="21276" y="0"/>
                  </a:moveTo>
                  <a:lnTo>
                    <a:pt x="2674162" y="0"/>
                  </a:lnTo>
                  <a:cubicBezTo>
                    <a:pt x="2685913" y="0"/>
                    <a:pt x="2695438" y="9525"/>
                    <a:pt x="2695438" y="21276"/>
                  </a:cubicBezTo>
                  <a:lnTo>
                    <a:pt x="2695438" y="419637"/>
                  </a:lnTo>
                  <a:cubicBezTo>
                    <a:pt x="2695438" y="431388"/>
                    <a:pt x="2685913" y="440913"/>
                    <a:pt x="2674162" y="440913"/>
                  </a:cubicBezTo>
                  <a:lnTo>
                    <a:pt x="21276" y="440913"/>
                  </a:lnTo>
                  <a:cubicBezTo>
                    <a:pt x="9525" y="440913"/>
                    <a:pt x="0" y="431388"/>
                    <a:pt x="0" y="419637"/>
                  </a:cubicBezTo>
                  <a:lnTo>
                    <a:pt x="0" y="21276"/>
                  </a:lnTo>
                  <a:cubicBezTo>
                    <a:pt x="0" y="9525"/>
                    <a:pt x="9525" y="0"/>
                    <a:pt x="21276" y="0"/>
                  </a:cubicBezTo>
                  <a:close/>
                </a:path>
              </a:pathLst>
            </a:custGeom>
            <a:solidFill>
              <a:srgbClr val="00AAC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61925"/>
              <a:ext cx="2695438" cy="60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673" y="813908"/>
            <a:ext cx="1012658" cy="1012658"/>
            <a:chOff x="0" y="0"/>
            <a:chExt cx="1350210" cy="1350210"/>
          </a:xfrm>
        </p:grpSpPr>
        <p:sp>
          <p:nvSpPr>
            <p:cNvPr id="9" name="AutoShape 9"/>
            <p:cNvSpPr/>
            <p:nvPr/>
          </p:nvSpPr>
          <p:spPr>
            <a:xfrm>
              <a:off x="0" y="14061"/>
              <a:ext cx="1350210" cy="0"/>
            </a:xfrm>
            <a:prstGeom prst="line">
              <a:avLst/>
            </a:prstGeom>
            <a:ln w="28121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14061" y="0"/>
              <a:ext cx="0" cy="1350210"/>
            </a:xfrm>
            <a:prstGeom prst="line">
              <a:avLst/>
            </a:prstGeom>
            <a:ln w="28121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6469977" y="813908"/>
            <a:ext cx="1012658" cy="1012658"/>
            <a:chOff x="0" y="0"/>
            <a:chExt cx="1350210" cy="1350210"/>
          </a:xfrm>
        </p:grpSpPr>
        <p:sp>
          <p:nvSpPr>
            <p:cNvPr id="12" name="AutoShape 12"/>
            <p:cNvSpPr/>
            <p:nvPr/>
          </p:nvSpPr>
          <p:spPr>
            <a:xfrm>
              <a:off x="0" y="14061"/>
              <a:ext cx="1350210" cy="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1337510" y="0"/>
              <a:ext cx="0" cy="135021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808673" y="8441897"/>
            <a:ext cx="1012658" cy="1012658"/>
            <a:chOff x="0" y="0"/>
            <a:chExt cx="1350210" cy="1350210"/>
          </a:xfrm>
        </p:grpSpPr>
        <p:sp>
          <p:nvSpPr>
            <p:cNvPr id="15" name="AutoShape 15"/>
            <p:cNvSpPr/>
            <p:nvPr/>
          </p:nvSpPr>
          <p:spPr>
            <a:xfrm>
              <a:off x="0" y="1337510"/>
              <a:ext cx="1350210" cy="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14061" y="0"/>
              <a:ext cx="0" cy="135021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6469977" y="8441897"/>
            <a:ext cx="1012658" cy="1012658"/>
            <a:chOff x="0" y="0"/>
            <a:chExt cx="1350210" cy="1350210"/>
          </a:xfrm>
        </p:grpSpPr>
        <p:sp>
          <p:nvSpPr>
            <p:cNvPr id="18" name="AutoShape 18"/>
            <p:cNvSpPr/>
            <p:nvPr/>
          </p:nvSpPr>
          <p:spPr>
            <a:xfrm>
              <a:off x="0" y="1337510"/>
              <a:ext cx="1350210" cy="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1337510" y="0"/>
              <a:ext cx="0" cy="1350210"/>
            </a:xfrm>
            <a:prstGeom prst="line">
              <a:avLst/>
            </a:prstGeom>
            <a:ln w="25400" cap="flat">
              <a:solidFill>
                <a:srgbClr val="00AAC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0" name="Freeform 20"/>
          <p:cNvSpPr/>
          <p:nvPr/>
        </p:nvSpPr>
        <p:spPr>
          <a:xfrm>
            <a:off x="7975531" y="7154585"/>
            <a:ext cx="2483572" cy="2397776"/>
          </a:xfrm>
          <a:custGeom>
            <a:avLst/>
            <a:gdLst/>
            <a:ahLst/>
            <a:cxnLst/>
            <a:rect l="l" t="t" r="r" b="b"/>
            <a:pathLst>
              <a:path w="2483572" h="2397776">
                <a:moveTo>
                  <a:pt x="0" y="0"/>
                </a:moveTo>
                <a:lnTo>
                  <a:pt x="2483572" y="0"/>
                </a:lnTo>
                <a:lnTo>
                  <a:pt x="2483572" y="2397776"/>
                </a:lnTo>
                <a:lnTo>
                  <a:pt x="0" y="2397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858544" y="-19130"/>
            <a:ext cx="6570911" cy="83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2999" b="1" spc="899" dirty="0" err="1">
                <a:solidFill>
                  <a:srgbClr val="FFFFFF"/>
                </a:solidFill>
                <a:latin typeface="セザンヌ Ultra-Bold"/>
                <a:ea typeface="セザンヌ Ultra-Bold"/>
                <a:cs typeface="セザンヌ Ultra-Bold"/>
                <a:sym typeface="セザンヌ Ultra-Bold"/>
              </a:rPr>
              <a:t>入会・参加申し込み詳細</a:t>
            </a:r>
            <a:endParaRPr lang="en-US" sz="2999" b="1" spc="899" dirty="0">
              <a:solidFill>
                <a:srgbClr val="FFFFFF"/>
              </a:solidFill>
              <a:latin typeface="セザンヌ Ultra-Bold"/>
              <a:ea typeface="セザンヌ Ultra-Bold"/>
              <a:cs typeface="セザンヌ Ultra-Bold"/>
              <a:sym typeface="セザンヌ Ultra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89473" y="1865165"/>
            <a:ext cx="5760569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999" b="1" spc="199">
                <a:solidFill>
                  <a:srgbClr val="00AACF"/>
                </a:solidFill>
                <a:latin typeface="セザンヌ Ultra-Bold"/>
                <a:ea typeface="セザンヌ Ultra-Bold"/>
                <a:cs typeface="セザンヌ Ultra-Bold"/>
                <a:sym typeface="セザンヌ Ultra-Bold"/>
              </a:rPr>
              <a:t>入会について</a:t>
            </a:r>
          </a:p>
        </p:txBody>
      </p:sp>
      <p:sp>
        <p:nvSpPr>
          <p:cNvPr id="23" name="AutoShape 23"/>
          <p:cNvSpPr/>
          <p:nvPr/>
        </p:nvSpPr>
        <p:spPr>
          <a:xfrm>
            <a:off x="9168819" y="3043401"/>
            <a:ext cx="5769" cy="3777876"/>
          </a:xfrm>
          <a:prstGeom prst="line">
            <a:avLst/>
          </a:prstGeom>
          <a:ln w="19050" cap="flat">
            <a:solidFill>
              <a:srgbClr val="00AAC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0334812" y="1941365"/>
            <a:ext cx="5760569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999" b="1" spc="199">
                <a:solidFill>
                  <a:srgbClr val="00AACF"/>
                </a:solidFill>
                <a:latin typeface="セザンヌ Ultra-Bold"/>
                <a:ea typeface="セザンヌ Ultra-Bold"/>
                <a:cs typeface="セザンヌ Ultra-Bold"/>
                <a:sym typeface="セザンヌ Ultra-Bold"/>
              </a:rPr>
              <a:t>研究会各回への参加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79513" y="3666069"/>
            <a:ext cx="5760569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ja-JP" altLang="en-US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研究会</a:t>
            </a:r>
            <a:r>
              <a:rPr lang="en-US" altLang="ja-JP" sz="2800" spc="140" dirty="0" err="1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入会</a:t>
            </a:r>
            <a:r>
              <a:rPr lang="ja-JP" altLang="en-US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者に対し、</a:t>
            </a:r>
            <a:r>
              <a:rPr lang="ja-JP" altLang="en-US" sz="2800" spc="140" dirty="0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各</a:t>
            </a:r>
            <a:r>
              <a:rPr lang="en-US" altLang="ja-JP" sz="2800" spc="140" dirty="0" err="1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研究会</a:t>
            </a:r>
            <a:r>
              <a:rPr lang="ja-JP" altLang="en-US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の</a:t>
            </a:r>
            <a:r>
              <a:rPr lang="en-US" altLang="ja-JP" sz="2800" spc="140" dirty="0" err="1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開催</a:t>
            </a:r>
            <a:r>
              <a:rPr lang="ja-JP" altLang="en-US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案内</a:t>
            </a:r>
            <a:r>
              <a:rPr lang="ja-JP" altLang="en-US" sz="2800" spc="140" dirty="0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を実際の開催日の</a:t>
            </a:r>
            <a:r>
              <a:rPr lang="en-US" altLang="ja-JP" sz="2800" spc="140" dirty="0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1ヶ月前</a:t>
            </a:r>
            <a:r>
              <a:rPr lang="ja-JP" altLang="en-US" sz="2800" spc="140" dirty="0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をめどに</a:t>
            </a:r>
            <a:r>
              <a:rPr lang="en-US" sz="2800" spc="140" dirty="0" err="1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メール</a:t>
            </a:r>
            <a:r>
              <a:rPr lang="ja-JP" altLang="en-US" sz="2800" spc="140" dirty="0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等</a:t>
            </a:r>
            <a:r>
              <a:rPr lang="en-US" sz="2800" spc="140" dirty="0" err="1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でお送りします</a:t>
            </a:r>
            <a:r>
              <a:rPr lang="en-US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。</a:t>
            </a:r>
          </a:p>
          <a:p>
            <a:pPr algn="l">
              <a:lnSpc>
                <a:spcPts val="4480"/>
              </a:lnSpc>
            </a:pPr>
            <a:endParaRPr lang="en-US" sz="2800" spc="140" dirty="0">
              <a:solidFill>
                <a:srgbClr val="00AACF"/>
              </a:solidFill>
              <a:latin typeface="セザンヌ Medium"/>
              <a:ea typeface="セザンヌ Medium"/>
              <a:cs typeface="セザンヌ Medium"/>
              <a:sym typeface="セザンヌ Medium"/>
            </a:endParaRPr>
          </a:p>
          <a:p>
            <a:pPr lvl="0">
              <a:lnSpc>
                <a:spcPts val="4480"/>
              </a:lnSpc>
              <a:spcBef>
                <a:spcPct val="0"/>
              </a:spcBef>
            </a:pPr>
            <a:r>
              <a:rPr lang="en-US" sz="2800" spc="140" dirty="0" err="1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参加希望者は</a:t>
            </a:r>
            <a:r>
              <a:rPr lang="en-US" altLang="ja-JP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 </a:t>
            </a:r>
            <a:r>
              <a:rPr lang="ja-JP" altLang="en-US" sz="2800" spc="140" dirty="0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案内を参照し、個別に</a:t>
            </a:r>
            <a:r>
              <a:rPr lang="en-US" sz="2800" spc="140" dirty="0" err="1" smtClean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お申込みください</a:t>
            </a:r>
            <a:r>
              <a:rPr lang="en-US" sz="2800" spc="140" dirty="0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。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720907" y="2376906"/>
            <a:ext cx="6095866" cy="3032790"/>
            <a:chOff x="-26953" y="-1370845"/>
            <a:chExt cx="8127821" cy="4043720"/>
          </a:xfrm>
        </p:grpSpPr>
        <p:sp>
          <p:nvSpPr>
            <p:cNvPr id="27" name="TextBox 27"/>
            <p:cNvSpPr txBox="1"/>
            <p:nvPr/>
          </p:nvSpPr>
          <p:spPr>
            <a:xfrm>
              <a:off x="-26953" y="364551"/>
              <a:ext cx="8076360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ja-JP" altLang="en-US" sz="2800" spc="140" dirty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個人</a:t>
              </a:r>
              <a:r>
                <a:rPr lang="en-US" sz="2800" spc="140" dirty="0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で</a:t>
              </a:r>
              <a:r>
                <a:rPr lang="ja-JP" altLang="en-US" sz="2800" spc="140" dirty="0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研究会</a:t>
              </a:r>
              <a:r>
                <a:rPr lang="en-US" sz="2800" spc="140" dirty="0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に</a:t>
              </a:r>
              <a:r>
                <a:rPr lang="ja-JP" altLang="en-US" sz="2800" spc="140" dirty="0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参加される場合は、</a:t>
              </a:r>
              <a:r>
                <a:rPr lang="en-US" sz="2800" spc="140" dirty="0" err="1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参加者ご本人の名前で入会手続きを行ってください</a:t>
              </a:r>
              <a:r>
                <a:rPr lang="en-US" sz="2800" spc="140" dirty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。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-26953" y="-1370845"/>
              <a:ext cx="8127821" cy="2309075"/>
              <a:chOff x="-5324" y="-270785"/>
              <a:chExt cx="1605495" cy="45611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-5324" y="-118333"/>
                <a:ext cx="1595330" cy="170365"/>
              </a:xfrm>
              <a:custGeom>
                <a:avLst/>
                <a:gdLst/>
                <a:ahLst/>
                <a:cxnLst/>
                <a:rect l="l" t="t" r="r" b="b"/>
                <a:pathLst>
                  <a:path w="1595330" h="170365">
                    <a:moveTo>
                      <a:pt x="0" y="0"/>
                    </a:moveTo>
                    <a:lnTo>
                      <a:pt x="1595330" y="0"/>
                    </a:lnTo>
                    <a:lnTo>
                      <a:pt x="1595330" y="170365"/>
                    </a:lnTo>
                    <a:lnTo>
                      <a:pt x="0" y="170365"/>
                    </a:lnTo>
                    <a:close/>
                  </a:path>
                </a:pathLst>
              </a:custGeom>
              <a:solidFill>
                <a:srgbClr val="CAF5F7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4841" y="-270785"/>
                <a:ext cx="1595330" cy="4561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3499"/>
                  </a:lnSpc>
                </a:pPr>
                <a:r>
                  <a:rPr lang="en-US" sz="2499" dirty="0">
                    <a:solidFill>
                      <a:srgbClr val="00AACF"/>
                    </a:solidFill>
                    <a:latin typeface="セザンヌ Medium"/>
                    <a:ea typeface="セザンヌ Medium"/>
                    <a:cs typeface="セザンヌ Medium"/>
                    <a:sym typeface="セザンヌ Medium"/>
                  </a:rPr>
                  <a:t>■</a:t>
                </a:r>
                <a:r>
                  <a:rPr lang="en-US" sz="2499" b="1" dirty="0" smtClean="0">
                    <a:solidFill>
                      <a:srgbClr val="00AACF"/>
                    </a:solidFill>
                    <a:latin typeface="セザンヌ Bold"/>
                    <a:ea typeface="セザンヌ Bold"/>
                    <a:cs typeface="セザンヌ Bold"/>
                    <a:sym typeface="セザンヌ Bold"/>
                  </a:rPr>
                  <a:t>個人での入会</a:t>
                </a:r>
                <a:endParaRPr lang="en-US" sz="2499" b="1" dirty="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endParaRPr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1594327" y="4877695"/>
            <a:ext cx="6251992" cy="3705683"/>
            <a:chOff x="-77917" y="-1446605"/>
            <a:chExt cx="8335989" cy="4940910"/>
          </a:xfrm>
        </p:grpSpPr>
        <p:sp>
          <p:nvSpPr>
            <p:cNvPr id="32" name="TextBox 32"/>
            <p:cNvSpPr txBox="1"/>
            <p:nvPr/>
          </p:nvSpPr>
          <p:spPr>
            <a:xfrm>
              <a:off x="0" y="416540"/>
              <a:ext cx="8258072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ja-JP" altLang="en-US" sz="2800" spc="140" dirty="0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会社の部署やチーム等、</a:t>
              </a:r>
              <a:r>
                <a:rPr lang="en-US" sz="2800" spc="140" dirty="0" err="1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複数名で研究会に参加される場合は</a:t>
              </a:r>
              <a:r>
                <a:rPr lang="en-US" sz="2800" spc="140" dirty="0" err="1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、</a:t>
              </a:r>
              <a:r>
                <a:rPr lang="en-US" sz="2800" spc="140" dirty="0" err="1" smtClean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代表者の名前で入会手続きを行ってください</a:t>
              </a:r>
              <a:r>
                <a:rPr lang="en-US" sz="2800" spc="140" dirty="0">
                  <a:solidFill>
                    <a:srgbClr val="00AACF"/>
                  </a:solidFill>
                  <a:latin typeface="セザンヌ Medium"/>
                  <a:ea typeface="セザンヌ Medium"/>
                  <a:cs typeface="セザンヌ Medium"/>
                  <a:sym typeface="セザンヌ Medium"/>
                </a:rPr>
                <a:t>。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-77917" y="-1446605"/>
              <a:ext cx="8154277" cy="2309075"/>
              <a:chOff x="-15391" y="-285750"/>
              <a:chExt cx="1610721" cy="45611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15391" y="-127631"/>
                <a:ext cx="1595330" cy="170365"/>
              </a:xfrm>
              <a:custGeom>
                <a:avLst/>
                <a:gdLst/>
                <a:ahLst/>
                <a:cxnLst/>
                <a:rect l="l" t="t" r="r" b="b"/>
                <a:pathLst>
                  <a:path w="1595330" h="170365">
                    <a:moveTo>
                      <a:pt x="0" y="0"/>
                    </a:moveTo>
                    <a:lnTo>
                      <a:pt x="1595330" y="0"/>
                    </a:lnTo>
                    <a:lnTo>
                      <a:pt x="1595330" y="170365"/>
                    </a:lnTo>
                    <a:lnTo>
                      <a:pt x="0" y="170365"/>
                    </a:lnTo>
                    <a:close/>
                  </a:path>
                </a:pathLst>
              </a:custGeom>
              <a:solidFill>
                <a:srgbClr val="CAF5F7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0"/>
                <a:ext cx="1595330" cy="4561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3499"/>
                  </a:lnSpc>
                </a:pPr>
                <a:r>
                  <a:rPr lang="en-US" sz="2499" b="1" dirty="0">
                    <a:solidFill>
                      <a:srgbClr val="00AACF"/>
                    </a:solidFill>
                    <a:latin typeface="セザンヌ Bold"/>
                    <a:ea typeface="セザンヌ Bold"/>
                    <a:cs typeface="セザンヌ Bold"/>
                    <a:sym typeface="セザンヌ Bold"/>
                  </a:rPr>
                  <a:t>■</a:t>
                </a:r>
                <a:r>
                  <a:rPr lang="en-US" sz="2499" b="1" dirty="0" smtClean="0">
                    <a:solidFill>
                      <a:srgbClr val="00AACF"/>
                    </a:solidFill>
                    <a:latin typeface="セザンヌ Bold"/>
                    <a:ea typeface="セザンヌ Bold"/>
                    <a:cs typeface="セザンヌ Bold"/>
                    <a:sym typeface="セザンヌ Bold"/>
                  </a:rPr>
                  <a:t>チーム・部署での入会</a:t>
                </a:r>
                <a:endParaRPr lang="en-US" sz="2499" b="1" dirty="0">
                  <a:solidFill>
                    <a:srgbClr val="00AACF"/>
                  </a:solidFill>
                  <a:latin typeface="セザンヌ Bold"/>
                  <a:ea typeface="セザンヌ Bold"/>
                  <a:cs typeface="セザンヌ Bold"/>
                  <a:sym typeface="セザンヌ Bold"/>
                </a:endParaRPr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1672980" y="8082030"/>
            <a:ext cx="5977062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1800" spc="89">
                <a:solidFill>
                  <a:srgbClr val="00AAC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　※研究会に参加する可能性のあるすべてのメンバーの名前リストを入会時にご提出ください。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129</Words>
  <Application>Microsoft Office PowerPoint</Application>
  <PresentationFormat>ユーザー設定</PresentationFormat>
  <Paragraphs>30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セザンヌ Bold</vt:lpstr>
      <vt:lpstr>Calibri</vt:lpstr>
      <vt:lpstr>Arial</vt:lpstr>
      <vt:lpstr>セザンヌ Medium</vt:lpstr>
      <vt:lpstr>セザンヌ Ultra-Bold</vt:lpstr>
      <vt:lpstr>Office Theme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 モノトーン シンプル スタイリッシュ 会社説明 プレゼンテーション</dc:title>
  <cp:lastModifiedBy>江口 麻衣子</cp:lastModifiedBy>
  <cp:revision>5</cp:revision>
  <dcterms:created xsi:type="dcterms:W3CDTF">2006-08-16T00:00:00Z</dcterms:created>
  <dcterms:modified xsi:type="dcterms:W3CDTF">2025-07-11T05:23:10Z</dcterms:modified>
  <dc:identifier>DAGs0rIVcKY</dc:identifier>
</cp:coreProperties>
</file>